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Inconsolata"/>
      <p:regular r:id="rId38"/>
      <p:bold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Source Sans Pr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4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6.xml"/><Relationship Id="rId44" Type="http://schemas.openxmlformats.org/officeDocument/2006/relationships/font" Target="fonts/SourceSansPro-regular.fntdata"/><Relationship Id="rId21" Type="http://schemas.openxmlformats.org/officeDocument/2006/relationships/slide" Target="slides/slide15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8.xml"/><Relationship Id="rId46" Type="http://schemas.openxmlformats.org/officeDocument/2006/relationships/font" Target="fonts/SourceSansPro-italic.fntdata"/><Relationship Id="rId23" Type="http://schemas.openxmlformats.org/officeDocument/2006/relationships/slide" Target="slides/slide17.xml"/><Relationship Id="rId45" Type="http://schemas.openxmlformats.org/officeDocument/2006/relationships/font" Target="fonts/SourceSansPr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SourceSansPr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Inconsolata-bold.fntdata"/><Relationship Id="rId16" Type="http://schemas.openxmlformats.org/officeDocument/2006/relationships/slide" Target="slides/slide10.xml"/><Relationship Id="rId38" Type="http://schemas.openxmlformats.org/officeDocument/2006/relationships/font" Target="fonts/Inconsolat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eed0dbda5_0_0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ceed0db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ceed0dbda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c6073ef75_3_32:notes"/>
          <p:cNvSpPr/>
          <p:nvPr>
            <p:ph idx="2" type="sldImg"/>
          </p:nvPr>
        </p:nvSpPr>
        <p:spPr>
          <a:xfrm>
            <a:off x="381296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c6073ef75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c6073ef75_3_45:notes"/>
          <p:cNvSpPr/>
          <p:nvPr>
            <p:ph idx="2" type="sldImg"/>
          </p:nvPr>
        </p:nvSpPr>
        <p:spPr>
          <a:xfrm>
            <a:off x="381296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c6073ef75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c6073ef75_3_54:notes"/>
          <p:cNvSpPr/>
          <p:nvPr>
            <p:ph idx="2" type="sldImg"/>
          </p:nvPr>
        </p:nvSpPr>
        <p:spPr>
          <a:xfrm>
            <a:off x="381296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c6073ef75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eed0dbda5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ceed0dbda5_0_288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c6073ec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cc6073ecdb_0_0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c517b96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cc517b966f_0_0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f21e161a2_0_0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f21e161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cf21e161a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f21e161a2_0_22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f21e161a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cf21e161a2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f21e161a2_0_159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f21e161a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cf21e161a2_0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c6073ecdb_0_39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c6073ecd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cc6073ecdb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eed0dbda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ceed0dbda5_0_98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c3dc238e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cc3dc238e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c3dc238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cc3dc238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c3dc238e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cc3dc238e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c3dc238e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c3dc238e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c3dc238e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c3dc238e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c3dc238e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cc3dc238e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eed0dbda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ceed0dbda5_0_293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ceed0dbda5_0_193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ceed0dbda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ceed0dbda5_0_1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eed0dbda5_0_298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eed0dbda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ceed0dbda5_0_2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eed0dbda5_0_394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eed0dbda5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ceed0dbda5_0_3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e4f823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Here's a picture of me at a hackathon and the three "facts"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Char char="●"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I wrote the smart contracts for SatanCoin, an ICO that sold 666 coins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Char char="●"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I never learned to use Truffle so I just deploy from Remix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Char char="●"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I'm trained as a certified Yoga instructor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cee4f82372_0_0:notes"/>
          <p:cNvSpPr/>
          <p:nvPr>
            <p:ph idx="2" type="sldImg"/>
          </p:nvPr>
        </p:nvSpPr>
        <p:spPr>
          <a:xfrm>
            <a:off x="38103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eed0dbda5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eed0dbda5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c6073ef75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cc6073ef75_10_0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ee4f8237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trues: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Galo to explain picture: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My stomach exploded when I was eleven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have 19 nephews and nieces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ran my first marathon last year</a:t>
            </a:r>
            <a:endParaRPr/>
          </a:p>
        </p:txBody>
      </p:sp>
      <p:sp>
        <p:nvSpPr>
          <p:cNvPr id="165" name="Google Shape;165;gcee4f82372_0_101:notes"/>
          <p:cNvSpPr/>
          <p:nvPr>
            <p:ph idx="2" type="sldImg"/>
          </p:nvPr>
        </p:nvSpPr>
        <p:spPr>
          <a:xfrm>
            <a:off x="38103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492a9b79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b492a9b791_0_115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c6073ef75_3_0:notes"/>
          <p:cNvSpPr/>
          <p:nvPr>
            <p:ph idx="2" type="sldImg"/>
          </p:nvPr>
        </p:nvSpPr>
        <p:spPr>
          <a:xfrm>
            <a:off x="381296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c6073ef7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545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545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545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545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545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545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545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545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545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545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that now  I’m in charge of preparing the zep awards, I’ve made the unilateral decision in doing an upgrade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6073ef75_3_7:notes"/>
          <p:cNvSpPr/>
          <p:nvPr>
            <p:ph idx="2" type="sldImg"/>
          </p:nvPr>
        </p:nvSpPr>
        <p:spPr>
          <a:xfrm>
            <a:off x="381296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c6073ef75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c6073ef75_3_12:notes"/>
          <p:cNvSpPr/>
          <p:nvPr>
            <p:ph idx="2" type="sldImg"/>
          </p:nvPr>
        </p:nvSpPr>
        <p:spPr>
          <a:xfrm>
            <a:off x="381296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c6073ef75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c6073ef75_3_22:notes"/>
          <p:cNvSpPr/>
          <p:nvPr>
            <p:ph idx="2" type="sldImg"/>
          </p:nvPr>
        </p:nvSpPr>
        <p:spPr>
          <a:xfrm>
            <a:off x="38104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c6073ef75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cc6073ef75_3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TITLE_ONLY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9144000" cy="87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1501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b="1"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title"/>
          </p:nvPr>
        </p:nvSpPr>
        <p:spPr>
          <a:xfrm>
            <a:off x="311700" y="1167525"/>
            <a:ext cx="8520600" cy="3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4750" y="4759038"/>
            <a:ext cx="1036375" cy="16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ver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11700" y="2705550"/>
            <a:ext cx="8520600" cy="574200"/>
          </a:xfrm>
          <a:prstGeom prst="rect">
            <a:avLst/>
          </a:prstGeom>
        </p:spPr>
        <p:txBody>
          <a:bodyPr anchorCtr="0" anchor="t" bIns="92375" lIns="92375" spcFirstLastPara="1" rIns="92375" wrap="square" tIns="923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174" y="800500"/>
            <a:ext cx="1408384" cy="22144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1863750"/>
            <a:ext cx="8520600" cy="8418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00"/>
              <a:buFont typeface="Source Sans Pro"/>
              <a:buNone/>
              <a:defRPr b="1" sz="49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00"/>
              <a:buNone/>
              <a:defRPr sz="49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00"/>
              <a:buNone/>
              <a:defRPr sz="49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00"/>
              <a:buNone/>
              <a:defRPr sz="49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00"/>
              <a:buNone/>
              <a:defRPr sz="49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00"/>
              <a:buNone/>
              <a:defRPr sz="49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00"/>
              <a:buNone/>
              <a:defRPr sz="49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00"/>
              <a:buNone/>
              <a:defRPr sz="49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00"/>
              <a:buNone/>
              <a:defRPr sz="4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subTitle"/>
          </p:nvPr>
        </p:nvSpPr>
        <p:spPr>
          <a:xfrm>
            <a:off x="1135663" y="4085500"/>
            <a:ext cx="6872700" cy="393600"/>
          </a:xfrm>
          <a:prstGeom prst="rect">
            <a:avLst/>
          </a:prstGeom>
        </p:spPr>
        <p:txBody>
          <a:bodyPr anchorCtr="0" anchor="t" bIns="92375" lIns="92375" spcFirstLastPara="1" rIns="92375" wrap="square" tIns="923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None/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5"/>
          <p:cNvSpPr txBox="1"/>
          <p:nvPr>
            <p:ph idx="3" type="subTitle"/>
          </p:nvPr>
        </p:nvSpPr>
        <p:spPr>
          <a:xfrm>
            <a:off x="1135638" y="4353775"/>
            <a:ext cx="6872700" cy="393600"/>
          </a:xfrm>
          <a:prstGeom prst="rect">
            <a:avLst/>
          </a:prstGeom>
        </p:spPr>
        <p:txBody>
          <a:bodyPr anchorCtr="0" anchor="t" bIns="92375" lIns="92375" spcFirstLastPara="1" rIns="92375" wrap="square" tIns="923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369175" y="331300"/>
            <a:ext cx="672000" cy="3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8487000" y="4241650"/>
            <a:ext cx="672000" cy="3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background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4827825" y="2726775"/>
            <a:ext cx="35565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0" y="-125"/>
            <a:ext cx="1881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/>
          <p:nvPr/>
        </p:nvSpPr>
        <p:spPr>
          <a:xfrm>
            <a:off x="759675" y="2726775"/>
            <a:ext cx="36636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type="secHead">
  <p:cSld name="SECTION_HEADER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Source Sans Pro"/>
              <a:buNone/>
              <a:defRPr b="1" sz="36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big link">
  <p:cSld name="SECTION_HEADER_2">
    <p:bg>
      <p:bgPr>
        <a:solidFill>
          <a:schemeClr val="l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900"/>
              <a:buFont typeface="Source Sans Pro"/>
              <a:buNone/>
              <a:defRPr b="1" sz="49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+ subtitle">
  <p:cSld name="SECTION_HEADER_1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311700" y="1879263"/>
            <a:ext cx="8520600" cy="8418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Source Sans Pro"/>
              <a:buNone/>
              <a:defRPr b="1" sz="36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311700" y="2613838"/>
            <a:ext cx="8520600" cy="574200"/>
          </a:xfrm>
          <a:prstGeom prst="rect">
            <a:avLst/>
          </a:prstGeom>
        </p:spPr>
        <p:txBody>
          <a:bodyPr anchorCtr="0" anchor="t" bIns="92375" lIns="92375" spcFirstLastPara="1" rIns="92375" wrap="square" tIns="923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 + subtitle">
  <p:cSld name="SECTION_HEADER_1_1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311700" y="1879263"/>
            <a:ext cx="8520600" cy="8418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"/>
              <a:buNone/>
              <a:defRPr b="1"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311700" y="2613838"/>
            <a:ext cx="8520600" cy="574200"/>
          </a:xfrm>
          <a:prstGeom prst="rect">
            <a:avLst/>
          </a:prstGeom>
        </p:spPr>
        <p:txBody>
          <a:bodyPr anchorCtr="0" anchor="t" bIns="92375" lIns="92375" spcFirstLastPara="1" rIns="92375" wrap="square" tIns="923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type="titleOnly">
  <p:cSld name="TITLE_ONLY"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22"/>
          <p:cNvSpPr/>
          <p:nvPr/>
        </p:nvSpPr>
        <p:spPr>
          <a:xfrm>
            <a:off x="0" y="0"/>
            <a:ext cx="9144000" cy="87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311700" y="150150"/>
            <a:ext cx="8520600" cy="5727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b="1"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2" type="title"/>
          </p:nvPr>
        </p:nvSpPr>
        <p:spPr>
          <a:xfrm>
            <a:off x="311700" y="1167525"/>
            <a:ext cx="8520600" cy="33003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4750" y="4759038"/>
            <a:ext cx="1036375" cy="16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">
  <p:cSld name="TITLE_ONLY_1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3"/>
          <p:cNvSpPr/>
          <p:nvPr/>
        </p:nvSpPr>
        <p:spPr>
          <a:xfrm>
            <a:off x="0" y="0"/>
            <a:ext cx="9144000" cy="87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3"/>
          <p:cNvSpPr txBox="1"/>
          <p:nvPr>
            <p:ph type="title"/>
          </p:nvPr>
        </p:nvSpPr>
        <p:spPr>
          <a:xfrm>
            <a:off x="311700" y="150150"/>
            <a:ext cx="8520600" cy="5727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b="1"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11700" y="1152475"/>
            <a:ext cx="8520600" cy="36561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 rtl="0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 rtl="0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 rtl="0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 rtl="0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 rtl="0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 rtl="0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 rtl="0">
              <a:lnSpc>
                <a:spcPct val="200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 rtl="0">
              <a:lnSpc>
                <a:spcPct val="200000"/>
              </a:lnSpc>
              <a:spcBef>
                <a:spcPts val="1700"/>
              </a:spcBef>
              <a:spcAft>
                <a:spcPts val="17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01" name="Google Shape;10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4750" y="4759038"/>
            <a:ext cx="1036375" cy="16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MAIN_POINT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Sans Pro"/>
              <a:buNone/>
              <a:defRPr b="1"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1572600" y="3927675"/>
            <a:ext cx="5998800" cy="6051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/>
        </p:txBody>
      </p:sp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4750" y="4759038"/>
            <a:ext cx="1036375" cy="16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" type="blank">
  <p:cSld name="BLANK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6450" y="1973038"/>
            <a:ext cx="3558810" cy="55954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 txBox="1"/>
          <p:nvPr/>
        </p:nvSpPr>
        <p:spPr>
          <a:xfrm>
            <a:off x="311700" y="27486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openzeppelin.com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2375" lIns="92375" spcFirstLastPara="1" rIns="92375" wrap="square" tIns="923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16" name="Google Shape;116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2375" lIns="92375" spcFirstLastPara="1" rIns="92375" wrap="square" tIns="923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>
            <a:off x="311700" y="125547"/>
            <a:ext cx="8520600" cy="572700"/>
          </a:xfrm>
          <a:prstGeom prst="rect">
            <a:avLst/>
          </a:prstGeom>
        </p:spPr>
        <p:txBody>
          <a:bodyPr anchorCtr="0" anchor="t" bIns="92375" lIns="92375" spcFirstLastPara="1" rIns="92375" wrap="square" tIns="923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9"/>
          <p:cNvSpPr/>
          <p:nvPr/>
        </p:nvSpPr>
        <p:spPr>
          <a:xfrm>
            <a:off x="-132" y="714687"/>
            <a:ext cx="9144000" cy="83100"/>
          </a:xfrm>
          <a:prstGeom prst="rect">
            <a:avLst/>
          </a:prstGeom>
          <a:solidFill>
            <a:srgbClr val="63B0F9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Page Logo" showMasterSp="0">
  <p:cSld name="Last Page Logo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71623" y="2216783"/>
            <a:ext cx="4518609" cy="70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2375" lIns="92375" spcFirstLastPara="1" rIns="92375" wrap="square" tIns="923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26" name="Google Shape;126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2375" lIns="92375" spcFirstLastPara="1" rIns="92375" wrap="square" tIns="923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7" name="Google Shape;1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2375" lIns="92375" spcFirstLastPara="1" rIns="92375" wrap="square" tIns="923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30" name="Google Shape;13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2375" lIns="92375" spcFirstLastPara="1" rIns="92375" wrap="square" tIns="923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2375" lIns="92375" spcFirstLastPara="1" rIns="92375" wrap="square" tIns="923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2375" lIns="92375" spcFirstLastPara="1" rIns="92375" wrap="square" tIns="923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TITLE_ONLY_1_1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0"/>
            <a:ext cx="9144000" cy="87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3325" lIns="93325" spcFirstLastPara="1" rIns="93325" wrap="square" tIns="93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4"/>
          <p:cNvSpPr txBox="1"/>
          <p:nvPr>
            <p:ph type="title"/>
          </p:nvPr>
        </p:nvSpPr>
        <p:spPr>
          <a:xfrm>
            <a:off x="311700" y="150150"/>
            <a:ext cx="8520600" cy="5727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b="1"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2" type="title"/>
          </p:nvPr>
        </p:nvSpPr>
        <p:spPr>
          <a:xfrm>
            <a:off x="311700" y="1167525"/>
            <a:ext cx="8520600" cy="33003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1" name="Google Shape;14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94750" y="4759038"/>
            <a:ext cx="836132" cy="131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75" lIns="92375" spcFirstLastPara="1" rIns="92375" wrap="square" tIns="923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75" lIns="92375" spcFirstLastPara="1" rIns="92375" wrap="square" tIns="92375">
            <a:noAutofit/>
          </a:bodyPr>
          <a:lstStyle>
            <a:lvl1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  <a:defRPr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○"/>
              <a:defRPr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■"/>
              <a:defRPr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  <a:defRPr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○"/>
              <a:defRPr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■"/>
              <a:defRPr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●"/>
              <a:defRPr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"/>
              <a:buChar char="○"/>
              <a:defRPr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chemeClr val="dk2"/>
              </a:buClr>
              <a:buSzPts val="1700"/>
              <a:buFont typeface="Helvetica Neue"/>
              <a:buChar char="■"/>
              <a:defRPr sz="1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75" lIns="92375" spcFirstLastPara="1" rIns="92375" wrap="square" tIns="9237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16.jp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40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24.png"/><Relationship Id="rId8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21.jpg"/><Relationship Id="rId7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1718550" y="2815667"/>
            <a:ext cx="57069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50" lIns="0" spcFirstLastPara="1" rIns="0" wrap="square" tIns="37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b="1" lang="en" sz="3000"/>
              <a:t>All Hands</a:t>
            </a:r>
            <a:endParaRPr b="1" i="0" sz="3000" u="none" cap="none" strike="noStrike">
              <a:solidFill>
                <a:srgbClr val="00B7E5"/>
              </a:solidFill>
            </a:endParaRPr>
          </a:p>
        </p:txBody>
      </p:sp>
      <p:sp>
        <p:nvSpPr>
          <p:cNvPr id="148" name="Google Shape;148;p35"/>
          <p:cNvSpPr txBox="1"/>
          <p:nvPr>
            <p:ph idx="1" type="subTitle"/>
          </p:nvPr>
        </p:nvSpPr>
        <p:spPr>
          <a:xfrm>
            <a:off x="1718550" y="3277030"/>
            <a:ext cx="57069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750" lIns="0" spcFirstLastPara="1" rIns="0" wrap="square" tIns="37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lang="en" sz="2000"/>
              <a:t>March</a:t>
            </a:r>
            <a:r>
              <a:rPr lang="en" sz="2000"/>
              <a:t> 2021</a:t>
            </a:r>
            <a:endParaRPr b="0" i="0" sz="2000" u="none" cap="none" strike="noStrike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9" name="Google Shape;1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526" y="1898836"/>
            <a:ext cx="3654948" cy="57422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5"/>
          <p:cNvSpPr/>
          <p:nvPr/>
        </p:nvSpPr>
        <p:spPr>
          <a:xfrm>
            <a:off x="3457412" y="595181"/>
            <a:ext cx="2158200" cy="57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/>
        </p:nvSpPr>
        <p:spPr>
          <a:xfrm>
            <a:off x="4576075" y="276000"/>
            <a:ext cx="55584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88906" y="102345"/>
            <a:ext cx="4034400" cy="6957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sense of purpose (x1)</a:t>
            </a:r>
            <a:endParaRPr/>
          </a:p>
        </p:txBody>
      </p:sp>
      <p:pic>
        <p:nvPicPr>
          <p:cNvPr id="220" name="Google Shape;2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8308" y="4689297"/>
            <a:ext cx="1354712" cy="33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4"/>
          <p:cNvPicPr preferRelativeResize="0"/>
          <p:nvPr/>
        </p:nvPicPr>
        <p:blipFill rotWithShape="1">
          <a:blip r:embed="rId4">
            <a:alphaModFix/>
          </a:blip>
          <a:srcRect b="0" l="0" r="20286" t="10321"/>
          <a:stretch/>
        </p:blipFill>
        <p:spPr>
          <a:xfrm>
            <a:off x="388906" y="186496"/>
            <a:ext cx="4034207" cy="59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90" y="1298118"/>
            <a:ext cx="5392072" cy="285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4"/>
          <p:cNvPicPr preferRelativeResize="0"/>
          <p:nvPr/>
        </p:nvPicPr>
        <p:blipFill rotWithShape="1">
          <a:blip r:embed="rId6">
            <a:alphaModFix/>
          </a:blip>
          <a:srcRect b="0" l="0" r="34810" t="0"/>
          <a:stretch/>
        </p:blipFill>
        <p:spPr>
          <a:xfrm>
            <a:off x="5185324" y="70408"/>
            <a:ext cx="2159227" cy="75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97030">
            <a:off x="6986051" y="1333307"/>
            <a:ext cx="1606091" cy="134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92059">
            <a:off x="7266518" y="3026116"/>
            <a:ext cx="1356527" cy="135652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4"/>
          <p:cNvSpPr txBox="1"/>
          <p:nvPr/>
        </p:nvSpPr>
        <p:spPr>
          <a:xfrm>
            <a:off x="4421984" y="204680"/>
            <a:ext cx="1406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(x15)</a:t>
            </a:r>
            <a:endParaRPr b="1"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44"/>
          <p:cNvSpPr txBox="1"/>
          <p:nvPr/>
        </p:nvSpPr>
        <p:spPr>
          <a:xfrm>
            <a:off x="7321679" y="204680"/>
            <a:ext cx="1406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(x8)</a:t>
            </a:r>
            <a:endParaRPr b="1"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/>
        </p:nvSpPr>
        <p:spPr>
          <a:xfrm>
            <a:off x="4576075" y="276000"/>
            <a:ext cx="55584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8308" y="4689297"/>
            <a:ext cx="1354712" cy="33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5"/>
          <p:cNvPicPr preferRelativeResize="0"/>
          <p:nvPr/>
        </p:nvPicPr>
        <p:blipFill rotWithShape="1">
          <a:blip r:embed="rId4">
            <a:alphaModFix/>
          </a:blip>
          <a:srcRect b="0" l="1711" r="53844" t="12595"/>
          <a:stretch/>
        </p:blipFill>
        <p:spPr>
          <a:xfrm>
            <a:off x="323175" y="201650"/>
            <a:ext cx="4125548" cy="5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2644">
            <a:off x="7040795" y="2002081"/>
            <a:ext cx="1356528" cy="135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175" y="1648114"/>
            <a:ext cx="5983550" cy="23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5"/>
          <p:cNvSpPr txBox="1"/>
          <p:nvPr/>
        </p:nvSpPr>
        <p:spPr>
          <a:xfrm>
            <a:off x="4382495" y="204680"/>
            <a:ext cx="1406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(x11)</a:t>
            </a:r>
            <a:endParaRPr b="1"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/>
          <p:nvPr/>
        </p:nvSpPr>
        <p:spPr>
          <a:xfrm>
            <a:off x="9875" y="9875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6316">
            <a:off x="3633984" y="2149119"/>
            <a:ext cx="1876033" cy="242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6"/>
          <p:cNvPicPr preferRelativeResize="0"/>
          <p:nvPr/>
        </p:nvPicPr>
        <p:blipFill rotWithShape="1">
          <a:blip r:embed="rId4">
            <a:alphaModFix/>
          </a:blip>
          <a:srcRect b="0" l="0" r="0" t="9362"/>
          <a:stretch/>
        </p:blipFill>
        <p:spPr>
          <a:xfrm>
            <a:off x="2754200" y="375150"/>
            <a:ext cx="3635600" cy="1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8308" y="4689297"/>
            <a:ext cx="1354712" cy="335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 txBox="1"/>
          <p:nvPr>
            <p:ph type="title"/>
          </p:nvPr>
        </p:nvSpPr>
        <p:spPr>
          <a:xfrm>
            <a:off x="510908" y="1425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/>
              <a:t>Agenda</a:t>
            </a:r>
            <a:endParaRPr b="0" i="0" sz="21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47"/>
          <p:cNvSpPr txBox="1"/>
          <p:nvPr>
            <p:ph idx="1" type="body"/>
          </p:nvPr>
        </p:nvSpPr>
        <p:spPr>
          <a:xfrm>
            <a:off x="513466" y="1030480"/>
            <a:ext cx="8520600" cy="35202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10 min</a:t>
            </a:r>
            <a:r>
              <a:rPr lang="en" sz="1700"/>
              <a:t> | People &amp; Accomplishments </a:t>
            </a:r>
            <a:endParaRPr sz="1700"/>
          </a:p>
          <a:p>
            <a:pPr indent="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30 </a:t>
            </a:r>
            <a:r>
              <a:rPr b="1" lang="en" sz="1700">
                <a:solidFill>
                  <a:schemeClr val="dk1"/>
                </a:solidFill>
              </a:rPr>
              <a:t>min</a:t>
            </a:r>
            <a:r>
              <a:rPr b="1" lang="en" sz="1700"/>
              <a:t> </a:t>
            </a:r>
            <a:r>
              <a:rPr lang="en" sz="1700"/>
              <a:t>| Operational Update </a:t>
            </a:r>
            <a:r>
              <a:rPr lang="en" sz="1700"/>
              <a:t>👈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10 min</a:t>
            </a:r>
            <a:r>
              <a:rPr b="1" lang="en" sz="1700"/>
              <a:t> </a:t>
            </a:r>
            <a:r>
              <a:rPr lang="en" sz="1700"/>
              <a:t>| Mission &amp; Strategy Update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10 min</a:t>
            </a:r>
            <a:r>
              <a:rPr lang="en" sz="1700"/>
              <a:t> | Q &amp; A session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1178975" y="191138"/>
            <a:ext cx="77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/>
              <a:t>What did we learn from the Virtual Retreat?</a:t>
            </a:r>
            <a:endParaRPr b="0" i="0" sz="21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7" name="Google Shape;2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2326">
            <a:off x="338700" y="116337"/>
            <a:ext cx="627225" cy="6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25" y="1133700"/>
            <a:ext cx="4894725" cy="36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8"/>
          <p:cNvPicPr preferRelativeResize="0"/>
          <p:nvPr/>
        </p:nvPicPr>
        <p:blipFill rotWithShape="1">
          <a:blip r:embed="rId5">
            <a:alphaModFix/>
          </a:blip>
          <a:srcRect b="5544" l="0" r="0" t="0"/>
          <a:stretch/>
        </p:blipFill>
        <p:spPr>
          <a:xfrm rot="-632423">
            <a:off x="7498614" y="1855410"/>
            <a:ext cx="1402746" cy="115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8"/>
          <p:cNvPicPr preferRelativeResize="0"/>
          <p:nvPr/>
        </p:nvPicPr>
        <p:blipFill rotWithShape="1">
          <a:blip r:embed="rId6">
            <a:alphaModFix/>
          </a:blip>
          <a:srcRect b="0" l="0" r="1960" t="0"/>
          <a:stretch/>
        </p:blipFill>
        <p:spPr>
          <a:xfrm rot="-1420459">
            <a:off x="6121661" y="3029738"/>
            <a:ext cx="1506629" cy="156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8"/>
          <p:cNvPicPr preferRelativeResize="0"/>
          <p:nvPr/>
        </p:nvPicPr>
        <p:blipFill rotWithShape="1">
          <a:blip r:embed="rId7">
            <a:alphaModFix/>
          </a:blip>
          <a:srcRect b="4348" l="0" r="0" t="3528"/>
          <a:stretch/>
        </p:blipFill>
        <p:spPr>
          <a:xfrm rot="550040">
            <a:off x="5733428" y="1238397"/>
            <a:ext cx="1420943" cy="13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8"/>
          <p:cNvSpPr txBox="1"/>
          <p:nvPr/>
        </p:nvSpPr>
        <p:spPr>
          <a:xfrm rot="793797">
            <a:off x="8560615" y="2246332"/>
            <a:ext cx="465351" cy="4002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❤️</a:t>
            </a:r>
            <a:endParaRPr/>
          </a:p>
        </p:txBody>
      </p:sp>
      <p:sp>
        <p:nvSpPr>
          <p:cNvPr id="263" name="Google Shape;263;p48"/>
          <p:cNvSpPr txBox="1"/>
          <p:nvPr/>
        </p:nvSpPr>
        <p:spPr>
          <a:xfrm rot="590334">
            <a:off x="7007750" y="2946304"/>
            <a:ext cx="465243" cy="4000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❤️</a:t>
            </a:r>
            <a:endParaRPr/>
          </a:p>
        </p:txBody>
      </p:sp>
      <p:sp>
        <p:nvSpPr>
          <p:cNvPr id="264" name="Google Shape;264;p48"/>
          <p:cNvSpPr txBox="1"/>
          <p:nvPr/>
        </p:nvSpPr>
        <p:spPr>
          <a:xfrm>
            <a:off x="8133375" y="1467150"/>
            <a:ext cx="4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❤️</a:t>
            </a:r>
            <a:endParaRPr/>
          </a:p>
        </p:txBody>
      </p:sp>
      <p:sp>
        <p:nvSpPr>
          <p:cNvPr id="265" name="Google Shape;265;p48"/>
          <p:cNvSpPr txBox="1"/>
          <p:nvPr/>
        </p:nvSpPr>
        <p:spPr>
          <a:xfrm rot="-175176">
            <a:off x="7745874" y="2867789"/>
            <a:ext cx="465304" cy="4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🚀</a:t>
            </a:r>
            <a:endParaRPr/>
          </a:p>
        </p:txBody>
      </p:sp>
      <p:sp>
        <p:nvSpPr>
          <p:cNvPr id="266" name="Google Shape;266;p48"/>
          <p:cNvSpPr txBox="1"/>
          <p:nvPr/>
        </p:nvSpPr>
        <p:spPr>
          <a:xfrm rot="-1251267">
            <a:off x="5841217" y="2862652"/>
            <a:ext cx="465175" cy="4003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🚀</a:t>
            </a:r>
            <a:endParaRPr/>
          </a:p>
        </p:txBody>
      </p:sp>
      <p:sp>
        <p:nvSpPr>
          <p:cNvPr id="267" name="Google Shape;267;p48"/>
          <p:cNvSpPr txBox="1"/>
          <p:nvPr/>
        </p:nvSpPr>
        <p:spPr>
          <a:xfrm rot="-1548294">
            <a:off x="7288701" y="2004752"/>
            <a:ext cx="465188" cy="4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❤️</a:t>
            </a:r>
            <a:endParaRPr/>
          </a:p>
        </p:txBody>
      </p:sp>
      <p:sp>
        <p:nvSpPr>
          <p:cNvPr id="268" name="Google Shape;268;p48"/>
          <p:cNvSpPr txBox="1"/>
          <p:nvPr/>
        </p:nvSpPr>
        <p:spPr>
          <a:xfrm>
            <a:off x="5727625" y="893600"/>
            <a:ext cx="39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😊</a:t>
            </a:r>
            <a:endParaRPr/>
          </a:p>
        </p:txBody>
      </p:sp>
      <p:sp>
        <p:nvSpPr>
          <p:cNvPr id="269" name="Google Shape;269;p48"/>
          <p:cNvSpPr txBox="1"/>
          <p:nvPr/>
        </p:nvSpPr>
        <p:spPr>
          <a:xfrm rot="-912361">
            <a:off x="6015020" y="3931414"/>
            <a:ext cx="399176" cy="400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😊</a:t>
            </a:r>
            <a:endParaRPr/>
          </a:p>
        </p:txBody>
      </p:sp>
      <p:sp>
        <p:nvSpPr>
          <p:cNvPr id="270" name="Google Shape;270;p48"/>
          <p:cNvSpPr txBox="1"/>
          <p:nvPr/>
        </p:nvSpPr>
        <p:spPr>
          <a:xfrm rot="998133">
            <a:off x="7503752" y="4326572"/>
            <a:ext cx="465274" cy="4001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❤️</a:t>
            </a:r>
            <a:endParaRPr/>
          </a:p>
        </p:txBody>
      </p:sp>
      <p:sp>
        <p:nvSpPr>
          <p:cNvPr id="271" name="Google Shape;271;p48"/>
          <p:cNvSpPr txBox="1"/>
          <p:nvPr/>
        </p:nvSpPr>
        <p:spPr>
          <a:xfrm>
            <a:off x="7336975" y="3562313"/>
            <a:ext cx="39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☀️</a:t>
            </a:r>
            <a:endParaRPr/>
          </a:p>
        </p:txBody>
      </p:sp>
      <p:sp>
        <p:nvSpPr>
          <p:cNvPr id="272" name="Google Shape;272;p48"/>
          <p:cNvSpPr txBox="1"/>
          <p:nvPr/>
        </p:nvSpPr>
        <p:spPr>
          <a:xfrm>
            <a:off x="6889650" y="1336675"/>
            <a:ext cx="39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☀️</a:t>
            </a:r>
            <a:endParaRPr/>
          </a:p>
        </p:txBody>
      </p:sp>
      <p:pic>
        <p:nvPicPr>
          <p:cNvPr id="273" name="Google Shape;27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43225" y="1946350"/>
            <a:ext cx="241975" cy="2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46071">
            <a:off x="7547800" y="1546275"/>
            <a:ext cx="241975" cy="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/>
          <p:nvPr/>
        </p:nvSpPr>
        <p:spPr>
          <a:xfrm>
            <a:off x="362700" y="3132510"/>
            <a:ext cx="979200" cy="116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9"/>
          <p:cNvSpPr/>
          <p:nvPr/>
        </p:nvSpPr>
        <p:spPr>
          <a:xfrm>
            <a:off x="598975" y="3807673"/>
            <a:ext cx="483000" cy="285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/>
          <p:nvPr/>
        </p:nvSpPr>
        <p:spPr>
          <a:xfrm>
            <a:off x="342550" y="1719523"/>
            <a:ext cx="979200" cy="116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9"/>
          <p:cNvSpPr/>
          <p:nvPr/>
        </p:nvSpPr>
        <p:spPr>
          <a:xfrm>
            <a:off x="598975" y="2310298"/>
            <a:ext cx="483000" cy="285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9"/>
          <p:cNvSpPr txBox="1"/>
          <p:nvPr>
            <p:ph type="title"/>
          </p:nvPr>
        </p:nvSpPr>
        <p:spPr>
          <a:xfrm>
            <a:off x="1081950" y="150138"/>
            <a:ext cx="77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 sz="2000"/>
              <a:t>Audit time 63% in the first half of 2021 (56% in Q2)</a:t>
            </a:r>
            <a:endParaRPr b="0" i="0" sz="20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4" name="Google Shape;284;p49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934" y="1684175"/>
            <a:ext cx="4298891" cy="257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18" y="1235966"/>
            <a:ext cx="3009220" cy="180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312" y="3028873"/>
            <a:ext cx="3009220" cy="18012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/>
        </p:nvSpPr>
        <p:spPr>
          <a:xfrm>
            <a:off x="487300" y="1030781"/>
            <a:ext cx="48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% Audit Time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Distribution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[# number of researchers]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49"/>
          <p:cNvSpPr txBox="1"/>
          <p:nvPr/>
        </p:nvSpPr>
        <p:spPr>
          <a:xfrm>
            <a:off x="7492275" y="984569"/>
            <a:ext cx="118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avg. audit time (incl. review)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49"/>
          <p:cNvSpPr txBox="1"/>
          <p:nvPr/>
        </p:nvSpPr>
        <p:spPr>
          <a:xfrm>
            <a:off x="4924713" y="1589531"/>
            <a:ext cx="386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1st half of 2021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49"/>
          <p:cNvSpPr txBox="1"/>
          <p:nvPr/>
        </p:nvSpPr>
        <p:spPr>
          <a:xfrm>
            <a:off x="286950" y="4796675"/>
            <a:ext cx="486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*Smiri and Austin not included in the analysis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27826">
            <a:off x="338700" y="116337"/>
            <a:ext cx="627225" cy="6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/>
        </p:nvSpPr>
        <p:spPr>
          <a:xfrm>
            <a:off x="639700" y="1884123"/>
            <a:ext cx="5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Q1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49"/>
          <p:cNvSpPr txBox="1"/>
          <p:nvPr/>
        </p:nvSpPr>
        <p:spPr>
          <a:xfrm>
            <a:off x="616140" y="3320310"/>
            <a:ext cx="5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Q2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49"/>
          <p:cNvSpPr txBox="1"/>
          <p:nvPr/>
        </p:nvSpPr>
        <p:spPr>
          <a:xfrm>
            <a:off x="555025" y="2252848"/>
            <a:ext cx="5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70%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566857" y="3750210"/>
            <a:ext cx="5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56%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6" name="Google Shape;296;p49"/>
          <p:cNvGrpSpPr/>
          <p:nvPr/>
        </p:nvGrpSpPr>
        <p:grpSpPr>
          <a:xfrm>
            <a:off x="7770598" y="2160453"/>
            <a:ext cx="749700" cy="492600"/>
            <a:chOff x="7102323" y="1872903"/>
            <a:chExt cx="749700" cy="492600"/>
          </a:xfrm>
        </p:grpSpPr>
        <p:sp>
          <p:nvSpPr>
            <p:cNvPr id="297" name="Google Shape;297;p49"/>
            <p:cNvSpPr/>
            <p:nvPr/>
          </p:nvSpPr>
          <p:spPr>
            <a:xfrm>
              <a:off x="7159932" y="1926050"/>
              <a:ext cx="634500" cy="374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9"/>
            <p:cNvSpPr txBox="1"/>
            <p:nvPr/>
          </p:nvSpPr>
          <p:spPr>
            <a:xfrm>
              <a:off x="7102323" y="1872903"/>
              <a:ext cx="74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63</a:t>
              </a:r>
              <a:r>
                <a:rPr lang="en" sz="2000">
                  <a:latin typeface="Helvetica Neue"/>
                  <a:ea typeface="Helvetica Neue"/>
                  <a:cs typeface="Helvetica Neue"/>
                  <a:sym typeface="Helvetica Neue"/>
                </a:rPr>
                <a:t>%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99" name="Google Shape;299;p49"/>
          <p:cNvGrpSpPr/>
          <p:nvPr/>
        </p:nvGrpSpPr>
        <p:grpSpPr>
          <a:xfrm>
            <a:off x="7022900" y="1030773"/>
            <a:ext cx="641050" cy="400200"/>
            <a:chOff x="9028950" y="2120567"/>
            <a:chExt cx="641050" cy="400200"/>
          </a:xfrm>
        </p:grpSpPr>
        <p:sp>
          <p:nvSpPr>
            <p:cNvPr id="300" name="Google Shape;300;p49"/>
            <p:cNvSpPr/>
            <p:nvPr/>
          </p:nvSpPr>
          <p:spPr>
            <a:xfrm>
              <a:off x="9028950" y="2178017"/>
              <a:ext cx="483000" cy="2853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9"/>
            <p:cNvSpPr txBox="1"/>
            <p:nvPr/>
          </p:nvSpPr>
          <p:spPr>
            <a:xfrm>
              <a:off x="9099100" y="2120567"/>
              <a:ext cx="57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 Neue"/>
                  <a:ea typeface="Helvetica Neue"/>
                  <a:cs typeface="Helvetica Neue"/>
                  <a:sym typeface="Helvetica Neue"/>
                </a:rPr>
                <a:t>%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02" name="Google Shape;302;p49"/>
          <p:cNvSpPr/>
          <p:nvPr/>
        </p:nvSpPr>
        <p:spPr>
          <a:xfrm>
            <a:off x="4404375" y="2929575"/>
            <a:ext cx="2994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Google Shape;303;p49"/>
          <p:cNvCxnSpPr/>
          <p:nvPr/>
        </p:nvCxnSpPr>
        <p:spPr>
          <a:xfrm>
            <a:off x="408825" y="1454625"/>
            <a:ext cx="82905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49"/>
          <p:cNvCxnSpPr/>
          <p:nvPr/>
        </p:nvCxnSpPr>
        <p:spPr>
          <a:xfrm>
            <a:off x="4564250" y="1688900"/>
            <a:ext cx="0" cy="1102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9"/>
          <p:cNvCxnSpPr/>
          <p:nvPr/>
        </p:nvCxnSpPr>
        <p:spPr>
          <a:xfrm>
            <a:off x="4564250" y="3320300"/>
            <a:ext cx="0" cy="1102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/>
          <p:nvPr/>
        </p:nvSpPr>
        <p:spPr>
          <a:xfrm>
            <a:off x="5897527" y="2570993"/>
            <a:ext cx="1967100" cy="72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0"/>
          <p:cNvSpPr/>
          <p:nvPr/>
        </p:nvSpPr>
        <p:spPr>
          <a:xfrm>
            <a:off x="424550" y="2537075"/>
            <a:ext cx="2629800" cy="68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0"/>
          <p:cNvSpPr txBox="1"/>
          <p:nvPr/>
        </p:nvSpPr>
        <p:spPr>
          <a:xfrm>
            <a:off x="405754" y="2618572"/>
            <a:ext cx="27957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 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clear compensation philosophy</a:t>
            </a:r>
            <a:endParaRPr sz="1100"/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49" y="2727888"/>
            <a:ext cx="298581" cy="2914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50"/>
          <p:cNvGrpSpPr/>
          <p:nvPr/>
        </p:nvGrpSpPr>
        <p:grpSpPr>
          <a:xfrm>
            <a:off x="3201449" y="4139323"/>
            <a:ext cx="2815477" cy="603600"/>
            <a:chOff x="3506249" y="4063123"/>
            <a:chExt cx="2815477" cy="603600"/>
          </a:xfrm>
        </p:grpSpPr>
        <p:sp>
          <p:nvSpPr>
            <p:cNvPr id="316" name="Google Shape;316;p50"/>
            <p:cNvSpPr/>
            <p:nvPr/>
          </p:nvSpPr>
          <p:spPr>
            <a:xfrm>
              <a:off x="3506249" y="4063123"/>
              <a:ext cx="2398800" cy="603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0"/>
            <p:cNvSpPr txBox="1"/>
            <p:nvPr/>
          </p:nvSpPr>
          <p:spPr>
            <a:xfrm>
              <a:off x="4033625" y="4100208"/>
              <a:ext cx="2288100" cy="5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5500" lIns="75500" spcFirstLastPara="1" rIns="75500" wrap="square" tIns="7550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Enhance </a:t>
              </a:r>
              <a:r>
                <a:rPr lang="en" sz="13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performance review process</a:t>
              </a:r>
              <a:endParaRPr sz="1100"/>
            </a:p>
          </p:txBody>
        </p:sp>
        <p:pic>
          <p:nvPicPr>
            <p:cNvPr id="318" name="Google Shape;318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46377" y="4197100"/>
              <a:ext cx="275828" cy="2692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9" name="Google Shape;319;p50"/>
          <p:cNvSpPr/>
          <p:nvPr/>
        </p:nvSpPr>
        <p:spPr>
          <a:xfrm>
            <a:off x="0" y="269614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0"/>
          <p:cNvSpPr txBox="1"/>
          <p:nvPr/>
        </p:nvSpPr>
        <p:spPr>
          <a:xfrm>
            <a:off x="6494196" y="2652484"/>
            <a:ext cx="1644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Re-design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hiring process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1" name="Google Shape;321;p50"/>
          <p:cNvPicPr preferRelativeResize="0"/>
          <p:nvPr/>
        </p:nvPicPr>
        <p:blipFill rotWithShape="1">
          <a:blip r:embed="rId5">
            <a:alphaModFix/>
          </a:blip>
          <a:srcRect b="0" l="0" r="0" t="29730"/>
          <a:stretch/>
        </p:blipFill>
        <p:spPr>
          <a:xfrm>
            <a:off x="6073030" y="2763135"/>
            <a:ext cx="347776" cy="2291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50"/>
          <p:cNvGrpSpPr/>
          <p:nvPr/>
        </p:nvGrpSpPr>
        <p:grpSpPr>
          <a:xfrm>
            <a:off x="3592372" y="1079775"/>
            <a:ext cx="1773402" cy="718500"/>
            <a:chOff x="3897172" y="1003575"/>
            <a:chExt cx="1773402" cy="718500"/>
          </a:xfrm>
        </p:grpSpPr>
        <p:sp>
          <p:nvSpPr>
            <p:cNvPr id="323" name="Google Shape;323;p50"/>
            <p:cNvSpPr/>
            <p:nvPr/>
          </p:nvSpPr>
          <p:spPr>
            <a:xfrm>
              <a:off x="3897172" y="1003575"/>
              <a:ext cx="1644300" cy="71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0"/>
            <p:cNvSpPr txBox="1"/>
            <p:nvPr/>
          </p:nvSpPr>
          <p:spPr>
            <a:xfrm>
              <a:off x="4353573" y="1090777"/>
              <a:ext cx="1317000" cy="5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5500" lIns="75500" spcFirstLastPara="1" rIns="75500" wrap="square" tIns="7550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Helvetica Neue"/>
                  <a:ea typeface="Helvetica Neue"/>
                  <a:cs typeface="Helvetica Neue"/>
                  <a:sym typeface="Helvetica Neue"/>
                </a:rPr>
                <a:t>Grow</a:t>
              </a:r>
              <a:r>
                <a:rPr lang="en" sz="1300">
                  <a:latin typeface="Helvetica Neue"/>
                  <a:ea typeface="Helvetica Neue"/>
                  <a:cs typeface="Helvetica Neue"/>
                  <a:sym typeface="Helvetica Neue"/>
                </a:rPr>
                <a:t> team engagement </a:t>
              </a:r>
              <a:endParaRPr sz="13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25" name="Google Shape;32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67638" y="1178016"/>
              <a:ext cx="248223" cy="2679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" name="Google Shape;32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62326">
            <a:off x="338700" y="116337"/>
            <a:ext cx="627225" cy="6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/>
          <p:nvPr/>
        </p:nvSpPr>
        <p:spPr>
          <a:xfrm>
            <a:off x="3414004" y="2032818"/>
            <a:ext cx="2007474" cy="187196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28" name="Google Shape;328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9531" y="2498727"/>
            <a:ext cx="896672" cy="83614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/>
          <p:nvPr/>
        </p:nvSpPr>
        <p:spPr>
          <a:xfrm>
            <a:off x="4317411" y="1949039"/>
            <a:ext cx="200660" cy="187114"/>
          </a:xfrm>
          <a:prstGeom prst="ellipse">
            <a:avLst/>
          </a:prstGeom>
          <a:solidFill>
            <a:srgbClr val="4E5EE4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0"/>
          <p:cNvSpPr/>
          <p:nvPr/>
        </p:nvSpPr>
        <p:spPr>
          <a:xfrm>
            <a:off x="4314393" y="3814823"/>
            <a:ext cx="200660" cy="187114"/>
          </a:xfrm>
          <a:prstGeom prst="ellipse">
            <a:avLst/>
          </a:prstGeom>
          <a:solidFill>
            <a:srgbClr val="4E5EE4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0"/>
          <p:cNvSpPr/>
          <p:nvPr/>
        </p:nvSpPr>
        <p:spPr>
          <a:xfrm>
            <a:off x="5314781" y="2875243"/>
            <a:ext cx="200660" cy="187114"/>
          </a:xfrm>
          <a:prstGeom prst="ellipse">
            <a:avLst/>
          </a:prstGeom>
          <a:solidFill>
            <a:srgbClr val="4E5EE4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/>
          <p:nvPr/>
        </p:nvSpPr>
        <p:spPr>
          <a:xfrm>
            <a:off x="3305776" y="2893675"/>
            <a:ext cx="193500" cy="187200"/>
          </a:xfrm>
          <a:prstGeom prst="ellipse">
            <a:avLst/>
          </a:prstGeom>
          <a:solidFill>
            <a:srgbClr val="4E5EE4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0"/>
          <p:cNvSpPr txBox="1"/>
          <p:nvPr>
            <p:ph type="title"/>
          </p:nvPr>
        </p:nvSpPr>
        <p:spPr>
          <a:xfrm>
            <a:off x="1081950" y="150138"/>
            <a:ext cx="77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 sz="1900"/>
              <a:t>Attract and retain the best talent aligned with our mission and culture</a:t>
            </a:r>
            <a:endParaRPr b="0" i="0" sz="19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/>
          <p:nvPr/>
        </p:nvSpPr>
        <p:spPr>
          <a:xfrm>
            <a:off x="6049927" y="2570993"/>
            <a:ext cx="1967100" cy="72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1"/>
          <p:cNvSpPr txBox="1"/>
          <p:nvPr/>
        </p:nvSpPr>
        <p:spPr>
          <a:xfrm>
            <a:off x="6646596" y="2652484"/>
            <a:ext cx="1644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Re-design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hiring process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1" name="Google Shape;341;p51"/>
          <p:cNvPicPr preferRelativeResize="0"/>
          <p:nvPr/>
        </p:nvPicPr>
        <p:blipFill rotWithShape="1">
          <a:blip r:embed="rId3">
            <a:alphaModFix/>
          </a:blip>
          <a:srcRect b="0" l="0" r="0" t="29730"/>
          <a:stretch/>
        </p:blipFill>
        <p:spPr>
          <a:xfrm>
            <a:off x="6225430" y="2763135"/>
            <a:ext cx="347776" cy="22919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1"/>
          <p:cNvSpPr/>
          <p:nvPr/>
        </p:nvSpPr>
        <p:spPr>
          <a:xfrm>
            <a:off x="0" y="269614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51"/>
          <p:cNvCxnSpPr/>
          <p:nvPr/>
        </p:nvCxnSpPr>
        <p:spPr>
          <a:xfrm>
            <a:off x="5575875" y="1049025"/>
            <a:ext cx="0" cy="2685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51"/>
          <p:cNvCxnSpPr/>
          <p:nvPr/>
        </p:nvCxnSpPr>
        <p:spPr>
          <a:xfrm>
            <a:off x="5101420" y="1532954"/>
            <a:ext cx="4695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5" name="Google Shape;3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0106">
            <a:off x="371555" y="228723"/>
            <a:ext cx="491500" cy="4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1"/>
          <p:cNvSpPr/>
          <p:nvPr/>
        </p:nvSpPr>
        <p:spPr>
          <a:xfrm>
            <a:off x="5697150" y="2205850"/>
            <a:ext cx="3166800" cy="1538100"/>
          </a:xfrm>
          <a:prstGeom prst="roundRect">
            <a:avLst>
              <a:gd fmla="val 883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1"/>
          <p:cNvSpPr/>
          <p:nvPr/>
        </p:nvSpPr>
        <p:spPr>
          <a:xfrm>
            <a:off x="424550" y="2537075"/>
            <a:ext cx="2629800" cy="68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1"/>
          <p:cNvSpPr txBox="1"/>
          <p:nvPr/>
        </p:nvSpPr>
        <p:spPr>
          <a:xfrm>
            <a:off x="405754" y="2618572"/>
            <a:ext cx="27957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 </a:t>
            </a:r>
            <a:r>
              <a:rPr lang="en" sz="13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clear compensation philosophy</a:t>
            </a:r>
            <a:endParaRPr sz="1100">
              <a:solidFill>
                <a:srgbClr val="CCCCCC"/>
              </a:solidFill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649" y="2727888"/>
            <a:ext cx="298581" cy="29145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1"/>
          <p:cNvSpPr/>
          <p:nvPr/>
        </p:nvSpPr>
        <p:spPr>
          <a:xfrm>
            <a:off x="5697025" y="1048475"/>
            <a:ext cx="3166800" cy="809700"/>
          </a:xfrm>
          <a:prstGeom prst="roundRect">
            <a:avLst>
              <a:gd fmla="val 94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5695395" y="1037931"/>
            <a:ext cx="33426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Virtual Retreat(s)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In person retreat - 2nd half of the year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Team engagement surveys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#Fun / Donuts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E5EE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" sz="1100">
                <a:solidFill>
                  <a:srgbClr val="4E5EE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Ideas to explore:</a:t>
            </a:r>
            <a:endParaRPr sz="1100">
              <a:solidFill>
                <a:srgbClr val="4E5EE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Team Members Birthday Celebration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Fireside chats/ask me anything (biweekly)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Speaker Series Interviews (monthly)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Regional retreats (TBD)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Remote Yoga (weekly)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OZ music festivals (monthly)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Virtual office app (TeamFlow)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81000" rtl="0" algn="l">
              <a:spcBef>
                <a:spcPts val="0"/>
              </a:spcBef>
              <a:spcAft>
                <a:spcPts val="0"/>
              </a:spcAft>
              <a:buClr>
                <a:srgbClr val="4E5EE4"/>
              </a:buClr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Any other ideas?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52" name="Google Shape;352;p51"/>
          <p:cNvGrpSpPr/>
          <p:nvPr/>
        </p:nvGrpSpPr>
        <p:grpSpPr>
          <a:xfrm>
            <a:off x="3414004" y="1949039"/>
            <a:ext cx="2101437" cy="2052898"/>
            <a:chOff x="3840675" y="2564228"/>
            <a:chExt cx="2871600" cy="3008350"/>
          </a:xfrm>
        </p:grpSpPr>
        <p:sp>
          <p:nvSpPr>
            <p:cNvPr id="353" name="Google Shape;353;p51"/>
            <p:cNvSpPr/>
            <p:nvPr/>
          </p:nvSpPr>
          <p:spPr>
            <a:xfrm>
              <a:off x="3840675" y="2687000"/>
              <a:ext cx="2743200" cy="274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75500" lIns="75500" spcFirstLastPara="1" rIns="75500" wrap="square" tIns="75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354" name="Google Shape;354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13465" y="3369750"/>
              <a:ext cx="1225296" cy="1225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51"/>
            <p:cNvSpPr/>
            <p:nvPr/>
          </p:nvSpPr>
          <p:spPr>
            <a:xfrm>
              <a:off x="5075175" y="2564228"/>
              <a:ext cx="274200" cy="274200"/>
            </a:xfrm>
            <a:prstGeom prst="ellipse">
              <a:avLst/>
            </a:prstGeom>
            <a:solidFill>
              <a:srgbClr val="4E5EE4"/>
            </a:solidFill>
            <a:ln>
              <a:noFill/>
            </a:ln>
          </p:spPr>
          <p:txBody>
            <a:bodyPr anchorCtr="0" anchor="ctr" bIns="75500" lIns="75500" spcFirstLastPara="1" rIns="75500" wrap="square" tIns="75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1"/>
            <p:cNvSpPr/>
            <p:nvPr/>
          </p:nvSpPr>
          <p:spPr>
            <a:xfrm>
              <a:off x="5071052" y="5298378"/>
              <a:ext cx="274200" cy="2742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75500" lIns="75500" spcFirstLastPara="1" rIns="75500" wrap="square" tIns="75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6438075" y="3921503"/>
              <a:ext cx="274200" cy="2742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75500" lIns="75500" spcFirstLastPara="1" rIns="75500" wrap="square" tIns="75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51"/>
          <p:cNvSpPr/>
          <p:nvPr/>
        </p:nvSpPr>
        <p:spPr>
          <a:xfrm>
            <a:off x="3305776" y="2893675"/>
            <a:ext cx="193500" cy="1872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51"/>
          <p:cNvGrpSpPr/>
          <p:nvPr/>
        </p:nvGrpSpPr>
        <p:grpSpPr>
          <a:xfrm>
            <a:off x="3201449" y="4139323"/>
            <a:ext cx="2815477" cy="603600"/>
            <a:chOff x="3506249" y="4063123"/>
            <a:chExt cx="2815477" cy="603600"/>
          </a:xfrm>
        </p:grpSpPr>
        <p:sp>
          <p:nvSpPr>
            <p:cNvPr id="360" name="Google Shape;360;p51"/>
            <p:cNvSpPr/>
            <p:nvPr/>
          </p:nvSpPr>
          <p:spPr>
            <a:xfrm>
              <a:off x="3506249" y="4063123"/>
              <a:ext cx="2398800" cy="603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1"/>
            <p:cNvSpPr txBox="1"/>
            <p:nvPr/>
          </p:nvSpPr>
          <p:spPr>
            <a:xfrm>
              <a:off x="4033625" y="4100208"/>
              <a:ext cx="2288100" cy="5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5500" lIns="75500" spcFirstLastPara="1" rIns="75500" wrap="square" tIns="7550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CCCC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Enhance </a:t>
              </a:r>
              <a:r>
                <a:rPr lang="en" sz="1300">
                  <a:solidFill>
                    <a:srgbClr val="CCCC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performance review process</a:t>
              </a:r>
              <a:endParaRPr sz="1100">
                <a:solidFill>
                  <a:srgbClr val="CCCCCC"/>
                </a:solidFill>
              </a:endParaRPr>
            </a:p>
          </p:txBody>
        </p:sp>
        <p:pic>
          <p:nvPicPr>
            <p:cNvPr id="362" name="Google Shape;362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46377" y="4197100"/>
              <a:ext cx="275828" cy="2692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51"/>
          <p:cNvGrpSpPr/>
          <p:nvPr/>
        </p:nvGrpSpPr>
        <p:grpSpPr>
          <a:xfrm>
            <a:off x="3592372" y="1079775"/>
            <a:ext cx="1773402" cy="718500"/>
            <a:chOff x="3897172" y="1003575"/>
            <a:chExt cx="1773402" cy="718500"/>
          </a:xfrm>
        </p:grpSpPr>
        <p:sp>
          <p:nvSpPr>
            <p:cNvPr id="364" name="Google Shape;364;p51"/>
            <p:cNvSpPr/>
            <p:nvPr/>
          </p:nvSpPr>
          <p:spPr>
            <a:xfrm>
              <a:off x="3897172" y="1003575"/>
              <a:ext cx="1644300" cy="71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1"/>
            <p:cNvSpPr txBox="1"/>
            <p:nvPr/>
          </p:nvSpPr>
          <p:spPr>
            <a:xfrm>
              <a:off x="4353573" y="1090777"/>
              <a:ext cx="1317000" cy="5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5500" lIns="75500" spcFirstLastPara="1" rIns="75500" wrap="square" tIns="75500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4E5EE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Grow</a:t>
              </a:r>
              <a:r>
                <a:rPr lang="en" sz="1300">
                  <a:solidFill>
                    <a:srgbClr val="4E5EE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team engagement</a:t>
              </a:r>
              <a:r>
                <a:rPr lang="en" sz="1300">
                  <a:solidFill>
                    <a:srgbClr val="7995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1300">
                <a:solidFill>
                  <a:srgbClr val="7995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66" name="Google Shape;366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67638" y="1178016"/>
              <a:ext cx="248223" cy="2679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" name="Google Shape;367;p51"/>
          <p:cNvSpPr txBox="1"/>
          <p:nvPr>
            <p:ph type="title"/>
          </p:nvPr>
        </p:nvSpPr>
        <p:spPr>
          <a:xfrm>
            <a:off x="1081950" y="150138"/>
            <a:ext cx="77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/>
              <a:t>In Q2 we want to try and test different initiatives to grow team engagement</a:t>
            </a:r>
            <a:endParaRPr b="0" i="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/>
          <p:nvPr/>
        </p:nvSpPr>
        <p:spPr>
          <a:xfrm>
            <a:off x="5923425" y="1628950"/>
            <a:ext cx="2936400" cy="1944900"/>
          </a:xfrm>
          <a:prstGeom prst="roundRect">
            <a:avLst>
              <a:gd fmla="val 77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2"/>
          <p:cNvSpPr/>
          <p:nvPr/>
        </p:nvSpPr>
        <p:spPr>
          <a:xfrm>
            <a:off x="0" y="269614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25" y="1641175"/>
            <a:ext cx="5364174" cy="26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2"/>
          <p:cNvSpPr txBox="1"/>
          <p:nvPr>
            <p:ph type="title"/>
          </p:nvPr>
        </p:nvSpPr>
        <p:spPr>
          <a:xfrm>
            <a:off x="1081950" y="150138"/>
            <a:ext cx="77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 sz="2000"/>
              <a:t>Engagement initiatives -  breakout rooms!</a:t>
            </a:r>
            <a:endParaRPr b="0" i="0" sz="20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5763">
            <a:off x="371555" y="228723"/>
            <a:ext cx="491500" cy="4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 txBox="1"/>
          <p:nvPr/>
        </p:nvSpPr>
        <p:spPr>
          <a:xfrm>
            <a:off x="6076075" y="1766625"/>
            <a:ext cx="2783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2286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Breakout rooms of 4s:</a:t>
            </a:r>
            <a:r>
              <a:rPr b="1" lang="en" sz="1100"/>
              <a:t> </a:t>
            </a:r>
            <a:r>
              <a:rPr lang="en" sz="1100"/>
              <a:t> share with your team what things you would like to try and implement [10 min]</a:t>
            </a:r>
            <a:endParaRPr sz="1100"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2286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Team sharing </a:t>
            </a:r>
            <a:r>
              <a:rPr lang="en" sz="1100"/>
              <a:t>each group nominee will share what they the ideas they discuss with their group [5 min]</a:t>
            </a:r>
            <a:br>
              <a:rPr lang="en" sz="1100"/>
            </a:br>
            <a:endParaRPr sz="1100"/>
          </a:p>
          <a:p>
            <a:pPr indent="-298450" lvl="0" marL="2286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Engagement Initiatives Survey</a:t>
            </a:r>
            <a:endParaRPr b="1" sz="1100">
              <a:solidFill>
                <a:srgbClr val="0000FF"/>
              </a:solidFill>
            </a:endParaRPr>
          </a:p>
        </p:txBody>
      </p:sp>
      <p:sp>
        <p:nvSpPr>
          <p:cNvPr id="379" name="Google Shape;379;p52"/>
          <p:cNvSpPr txBox="1"/>
          <p:nvPr/>
        </p:nvSpPr>
        <p:spPr>
          <a:xfrm>
            <a:off x="245600" y="1112356"/>
            <a:ext cx="48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Engagement Ideas from virtual retreat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0" name="Google Shape;380;p52"/>
          <p:cNvCxnSpPr/>
          <p:nvPr/>
        </p:nvCxnSpPr>
        <p:spPr>
          <a:xfrm>
            <a:off x="243325" y="1536200"/>
            <a:ext cx="5303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52"/>
          <p:cNvCxnSpPr/>
          <p:nvPr/>
        </p:nvCxnSpPr>
        <p:spPr>
          <a:xfrm>
            <a:off x="5950125" y="1536200"/>
            <a:ext cx="2909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52"/>
          <p:cNvSpPr txBox="1"/>
          <p:nvPr/>
        </p:nvSpPr>
        <p:spPr>
          <a:xfrm>
            <a:off x="5950125" y="1112350"/>
            <a:ext cx="29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Prioritization exercise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/>
        </p:nvSpPr>
        <p:spPr>
          <a:xfrm>
            <a:off x="1972975" y="3003975"/>
            <a:ext cx="660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Participation from d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irect managers and at least one peer of each person who has left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If someone else wants to participate, please reach out to me (we will try to have max 10-12 people so everyone has an opportunity to be heard)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53"/>
          <p:cNvSpPr txBox="1"/>
          <p:nvPr/>
        </p:nvSpPr>
        <p:spPr>
          <a:xfrm>
            <a:off x="1972975" y="1289250"/>
            <a:ext cx="688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 the last 4 months we suffered the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departure of very valuable colleagues and friends (Caro, Alejo, Igor, Austin, Leo and Andy). We need to have the space as a team to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learn for past experiences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53"/>
          <p:cNvSpPr/>
          <p:nvPr/>
        </p:nvSpPr>
        <p:spPr>
          <a:xfrm>
            <a:off x="310066" y="1345650"/>
            <a:ext cx="15825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3"/>
          <p:cNvSpPr/>
          <p:nvPr/>
        </p:nvSpPr>
        <p:spPr>
          <a:xfrm>
            <a:off x="0" y="269614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3"/>
          <p:cNvSpPr txBox="1"/>
          <p:nvPr>
            <p:ph type="title"/>
          </p:nvPr>
        </p:nvSpPr>
        <p:spPr>
          <a:xfrm>
            <a:off x="403375" y="150150"/>
            <a:ext cx="845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 sz="2000"/>
              <a:t>HR Retro  - next week</a:t>
            </a:r>
            <a:endParaRPr b="0" i="0" sz="20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3" name="Google Shape;393;p53"/>
          <p:cNvSpPr/>
          <p:nvPr/>
        </p:nvSpPr>
        <p:spPr>
          <a:xfrm>
            <a:off x="479575" y="1554150"/>
            <a:ext cx="274200" cy="274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3"/>
          <p:cNvSpPr txBox="1"/>
          <p:nvPr/>
        </p:nvSpPr>
        <p:spPr>
          <a:xfrm>
            <a:off x="829975" y="1487325"/>
            <a:ext cx="8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Why?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Google Shape;395;p53"/>
          <p:cNvSpPr/>
          <p:nvPr/>
        </p:nvSpPr>
        <p:spPr>
          <a:xfrm>
            <a:off x="310066" y="2263800"/>
            <a:ext cx="15825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3"/>
          <p:cNvSpPr/>
          <p:nvPr/>
        </p:nvSpPr>
        <p:spPr>
          <a:xfrm>
            <a:off x="479575" y="2472300"/>
            <a:ext cx="274200" cy="274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3"/>
          <p:cNvSpPr txBox="1"/>
          <p:nvPr/>
        </p:nvSpPr>
        <p:spPr>
          <a:xfrm>
            <a:off x="829975" y="2405475"/>
            <a:ext cx="8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What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53"/>
          <p:cNvSpPr txBox="1"/>
          <p:nvPr/>
        </p:nvSpPr>
        <p:spPr>
          <a:xfrm>
            <a:off x="1972975" y="2291800"/>
            <a:ext cx="688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Understand the root cause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of each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departure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to identify what we could have done differently and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avoid similar cases in the future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3"/>
          <p:cNvSpPr/>
          <p:nvPr/>
        </p:nvSpPr>
        <p:spPr>
          <a:xfrm>
            <a:off x="310066" y="3181950"/>
            <a:ext cx="15825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3"/>
          <p:cNvSpPr/>
          <p:nvPr/>
        </p:nvSpPr>
        <p:spPr>
          <a:xfrm>
            <a:off x="479575" y="3390450"/>
            <a:ext cx="274200" cy="2742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3"/>
          <p:cNvSpPr txBox="1"/>
          <p:nvPr/>
        </p:nvSpPr>
        <p:spPr>
          <a:xfrm>
            <a:off x="829975" y="3323619"/>
            <a:ext cx="7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Who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53"/>
          <p:cNvSpPr/>
          <p:nvPr/>
        </p:nvSpPr>
        <p:spPr>
          <a:xfrm>
            <a:off x="310066" y="4100100"/>
            <a:ext cx="15825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3"/>
          <p:cNvSpPr/>
          <p:nvPr/>
        </p:nvSpPr>
        <p:spPr>
          <a:xfrm>
            <a:off x="479575" y="4308600"/>
            <a:ext cx="274200" cy="2742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3"/>
          <p:cNvSpPr txBox="1"/>
          <p:nvPr/>
        </p:nvSpPr>
        <p:spPr>
          <a:xfrm>
            <a:off x="829975" y="4241775"/>
            <a:ext cx="8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When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53"/>
          <p:cNvSpPr txBox="1"/>
          <p:nvPr/>
        </p:nvSpPr>
        <p:spPr>
          <a:xfrm>
            <a:off x="1972975" y="4147238"/>
            <a:ext cx="688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 will set up the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Retro Session next week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(Thursday 9pm UTC), and share conclusions with everyone after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510908" y="1425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/>
              <a:t>Agenda</a:t>
            </a:r>
            <a:endParaRPr b="0" i="0" sz="21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36"/>
          <p:cNvSpPr txBox="1"/>
          <p:nvPr>
            <p:ph idx="1" type="body"/>
          </p:nvPr>
        </p:nvSpPr>
        <p:spPr>
          <a:xfrm>
            <a:off x="513466" y="1030480"/>
            <a:ext cx="8520600" cy="35202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10 min</a:t>
            </a:r>
            <a:r>
              <a:rPr lang="en" sz="1700"/>
              <a:t> | People &amp; Accomplishments 👈</a:t>
            </a:r>
            <a:endParaRPr sz="1700"/>
          </a:p>
          <a:p>
            <a:pPr indent="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30 min</a:t>
            </a:r>
            <a:r>
              <a:rPr b="1" lang="en" sz="1700"/>
              <a:t> </a:t>
            </a:r>
            <a:r>
              <a:rPr lang="en" sz="1700"/>
              <a:t>| Operational Update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10 min</a:t>
            </a:r>
            <a:r>
              <a:rPr b="1" lang="en" sz="1700"/>
              <a:t> </a:t>
            </a:r>
            <a:r>
              <a:rPr lang="en" sz="1700"/>
              <a:t>| Mission &amp; Strategy Update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10 min</a:t>
            </a:r>
            <a:r>
              <a:rPr lang="en" sz="1700"/>
              <a:t> | Q &amp; A session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>
            <p:ph idx="12" type="sldNum"/>
          </p:nvPr>
        </p:nvSpPr>
        <p:spPr>
          <a:xfrm>
            <a:off x="116100" y="4805575"/>
            <a:ext cx="3797400" cy="2613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OpenZeppelin</a:t>
            </a:r>
            <a:r>
              <a:rPr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Confidential. Do not distribute</a:t>
            </a:r>
            <a:endParaRPr sz="800">
              <a:solidFill>
                <a:srgbClr val="81899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399" y="995124"/>
            <a:ext cx="5361825" cy="35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4"/>
          <p:cNvSpPr/>
          <p:nvPr/>
        </p:nvSpPr>
        <p:spPr>
          <a:xfrm>
            <a:off x="-19025" y="-57050"/>
            <a:ext cx="9162900" cy="9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4"/>
          <p:cNvSpPr txBox="1"/>
          <p:nvPr>
            <p:ph type="title"/>
          </p:nvPr>
        </p:nvSpPr>
        <p:spPr>
          <a:xfrm>
            <a:off x="321775" y="150150"/>
            <a:ext cx="81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 sz="1500"/>
              <a:t>The Wizard has arrived!   </a:t>
            </a:r>
            <a:r>
              <a:rPr b="0" i="1" lang="en" sz="1500"/>
              <a:t>Also promotes more use of features that Defender does or will support</a:t>
            </a:r>
            <a:endParaRPr b="0" i="1" sz="15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116100" y="4805575"/>
            <a:ext cx="3797400" cy="2613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OpenZeppelin</a:t>
            </a:r>
            <a:r>
              <a:rPr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Confidential. Do not distribute</a:t>
            </a:r>
            <a:endParaRPr sz="800">
              <a:solidFill>
                <a:srgbClr val="81899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150" y="1030975"/>
            <a:ext cx="5669356" cy="3625562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/>
          <p:nvPr/>
        </p:nvSpPr>
        <p:spPr>
          <a:xfrm>
            <a:off x="-19025" y="-57050"/>
            <a:ext cx="9162900" cy="9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5"/>
          <p:cNvSpPr txBox="1"/>
          <p:nvPr>
            <p:ph type="title"/>
          </p:nvPr>
        </p:nvSpPr>
        <p:spPr>
          <a:xfrm>
            <a:off x="321775" y="150150"/>
            <a:ext cx="81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 sz="1500"/>
              <a:t>That's a lot of networks!   </a:t>
            </a:r>
            <a:r>
              <a:rPr b="0" i="1" lang="en" sz="1500"/>
              <a:t>Defender network support list keeps growing based on user requests</a:t>
            </a:r>
            <a:endParaRPr b="0" i="1" sz="15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idx="12" type="sldNum"/>
          </p:nvPr>
        </p:nvSpPr>
        <p:spPr>
          <a:xfrm>
            <a:off x="116100" y="4805575"/>
            <a:ext cx="3797400" cy="2613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OpenZeppelin</a:t>
            </a:r>
            <a:r>
              <a:rPr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Confidential. Do not distribute</a:t>
            </a:r>
            <a:endParaRPr sz="800">
              <a:solidFill>
                <a:srgbClr val="81899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7" name="Google Shape;4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225" y="1094050"/>
            <a:ext cx="3446404" cy="3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/>
          <p:nvPr/>
        </p:nvSpPr>
        <p:spPr>
          <a:xfrm>
            <a:off x="-19025" y="-57050"/>
            <a:ext cx="9162900" cy="9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6"/>
          <p:cNvSpPr txBox="1"/>
          <p:nvPr>
            <p:ph type="title"/>
          </p:nvPr>
        </p:nvSpPr>
        <p:spPr>
          <a:xfrm>
            <a:off x="321775" y="150150"/>
            <a:ext cx="81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 sz="1500"/>
              <a:t>Sentinels can do what now?!   </a:t>
            </a:r>
            <a:r>
              <a:rPr b="0" i="1" lang="en" sz="1500"/>
              <a:t>Backtest a Sentinel's detection on specific blocks / TXs</a:t>
            </a:r>
            <a:endParaRPr b="0" i="1" sz="15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idx="12" type="sldNum"/>
          </p:nvPr>
        </p:nvSpPr>
        <p:spPr>
          <a:xfrm>
            <a:off x="116100" y="4805575"/>
            <a:ext cx="3797400" cy="2613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OpenZeppelin</a:t>
            </a:r>
            <a:r>
              <a:rPr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Confidential. Do not distribute</a:t>
            </a:r>
            <a:endParaRPr sz="800">
              <a:solidFill>
                <a:srgbClr val="81899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5" name="Google Shape;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325" y="1092963"/>
            <a:ext cx="4376994" cy="3501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7"/>
          <p:cNvSpPr/>
          <p:nvPr/>
        </p:nvSpPr>
        <p:spPr>
          <a:xfrm>
            <a:off x="-19025" y="-57050"/>
            <a:ext cx="9162900" cy="9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7"/>
          <p:cNvSpPr txBox="1"/>
          <p:nvPr>
            <p:ph type="title"/>
          </p:nvPr>
        </p:nvSpPr>
        <p:spPr>
          <a:xfrm>
            <a:off x="321775" y="150150"/>
            <a:ext cx="81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 sz="1500"/>
              <a:t>Billing and payments!   </a:t>
            </a:r>
            <a:r>
              <a:rPr b="0" i="1" lang="en" sz="1500"/>
              <a:t>Integrated with Coinbase Commerce, users can pay up to 1 year in advance</a:t>
            </a:r>
            <a:endParaRPr b="0" i="1" sz="15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/>
          <p:nvPr/>
        </p:nvSpPr>
        <p:spPr>
          <a:xfrm>
            <a:off x="888525" y="1217325"/>
            <a:ext cx="2329800" cy="2739900"/>
          </a:xfrm>
          <a:prstGeom prst="roundRect">
            <a:avLst>
              <a:gd fmla="val 74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8"/>
          <p:cNvSpPr/>
          <p:nvPr/>
        </p:nvSpPr>
        <p:spPr>
          <a:xfrm>
            <a:off x="5889961" y="1217325"/>
            <a:ext cx="2329800" cy="3228300"/>
          </a:xfrm>
          <a:prstGeom prst="roundRect">
            <a:avLst>
              <a:gd fmla="val 74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8"/>
          <p:cNvSpPr txBox="1"/>
          <p:nvPr>
            <p:ph idx="12" type="sldNum"/>
          </p:nvPr>
        </p:nvSpPr>
        <p:spPr>
          <a:xfrm>
            <a:off x="116100" y="4805575"/>
            <a:ext cx="3797400" cy="2613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OpenZeppelin</a:t>
            </a:r>
            <a:r>
              <a:rPr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Confidential. Do not distribute</a:t>
            </a:r>
            <a:endParaRPr sz="800">
              <a:solidFill>
                <a:srgbClr val="81899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1085781" y="1321725"/>
            <a:ext cx="2547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Paid subscribers</a:t>
            </a:r>
            <a:endParaRPr b="1"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Yearn Finance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Balancer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Teller Finance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Yield App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Props / Younow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Fei Protocol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PoolTogether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Notional Finance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Foundation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Opyn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TrustToken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xDai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6114964" y="1303880"/>
            <a:ext cx="2750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Trial subscribers</a:t>
            </a:r>
            <a:endParaRPr b="1"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Helvetica Neue"/>
                <a:ea typeface="Helvetica Neue"/>
                <a:cs typeface="Helvetica Neue"/>
                <a:sym typeface="Helvetica Neue"/>
              </a:rPr>
              <a:t>(&gt; 2,000 users now)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Binance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Kyber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Synthetix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UMA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Compound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dYdX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MakerDAO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Armor.fi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Bitski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Mythical Games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Gro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Endaoment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Upshot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mStable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p58"/>
          <p:cNvSpPr/>
          <p:nvPr/>
        </p:nvSpPr>
        <p:spPr>
          <a:xfrm>
            <a:off x="-19025" y="-57050"/>
            <a:ext cx="9162900" cy="9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8"/>
          <p:cNvSpPr txBox="1"/>
          <p:nvPr>
            <p:ph type="title"/>
          </p:nvPr>
        </p:nvSpPr>
        <p:spPr>
          <a:xfrm>
            <a:off x="321775" y="150150"/>
            <a:ext cx="81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 sz="1500"/>
              <a:t>Top tier projects adopting Defender!   </a:t>
            </a:r>
            <a:r>
              <a:rPr b="0" i="1" lang="en" sz="1500"/>
              <a:t>Goal is to get to 50 paying subscribers by end of Q2</a:t>
            </a:r>
            <a:endParaRPr b="0" i="1" sz="15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9" name="Google Shape;449;p58"/>
          <p:cNvSpPr/>
          <p:nvPr/>
        </p:nvSpPr>
        <p:spPr>
          <a:xfrm>
            <a:off x="3379936" y="1217325"/>
            <a:ext cx="2329800" cy="2174400"/>
          </a:xfrm>
          <a:prstGeom prst="roundRect">
            <a:avLst>
              <a:gd fmla="val 74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8"/>
          <p:cNvSpPr txBox="1"/>
          <p:nvPr/>
        </p:nvSpPr>
        <p:spPr>
          <a:xfrm>
            <a:off x="3543059" y="1303868"/>
            <a:ext cx="26517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Helvetica Neue"/>
                <a:ea typeface="Helvetica Neue"/>
                <a:cs typeface="Helvetica Neue"/>
                <a:sym typeface="Helvetica Neue"/>
              </a:rPr>
              <a:t>Other mainnet subscribers</a:t>
            </a:r>
            <a:r>
              <a:rPr lang="en" sz="1100" u="sng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100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Aave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theGraph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Dharma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Perp.fi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Crypto.com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Optimism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Status.im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Akropolis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Mirror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/>
          <p:nvPr>
            <p:ph idx="12" type="sldNum"/>
          </p:nvPr>
        </p:nvSpPr>
        <p:spPr>
          <a:xfrm>
            <a:off x="116100" y="4805575"/>
            <a:ext cx="3797400" cy="2613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OpenZeppelin</a:t>
            </a:r>
            <a:r>
              <a:rPr lang="en" sz="800">
                <a:solidFill>
                  <a:srgbClr val="81899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Confidential. Do not distribute</a:t>
            </a:r>
            <a:endParaRPr sz="800">
              <a:solidFill>
                <a:srgbClr val="81899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59"/>
          <p:cNvSpPr/>
          <p:nvPr/>
        </p:nvSpPr>
        <p:spPr>
          <a:xfrm>
            <a:off x="-19025" y="-57050"/>
            <a:ext cx="9162900" cy="9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9"/>
          <p:cNvSpPr txBox="1"/>
          <p:nvPr>
            <p:ph type="title"/>
          </p:nvPr>
        </p:nvSpPr>
        <p:spPr>
          <a:xfrm>
            <a:off x="321775" y="150150"/>
            <a:ext cx="81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 sz="1500"/>
              <a:t>More stuff coming soon!  </a:t>
            </a:r>
            <a:r>
              <a:rPr b="0" lang="en" sz="1500"/>
              <a:t> </a:t>
            </a:r>
            <a:r>
              <a:rPr b="0" i="1" lang="en" sz="1500"/>
              <a:t>Along with more workshops supporting our integrated product strategy</a:t>
            </a:r>
            <a:endParaRPr b="0" i="1" sz="15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58" name="Google Shape;458;p59"/>
          <p:cNvGrpSpPr/>
          <p:nvPr/>
        </p:nvGrpSpPr>
        <p:grpSpPr>
          <a:xfrm>
            <a:off x="1244150" y="1896263"/>
            <a:ext cx="2176200" cy="2034925"/>
            <a:chOff x="454950" y="1952075"/>
            <a:chExt cx="2176200" cy="2034925"/>
          </a:xfrm>
        </p:grpSpPr>
        <p:sp>
          <p:nvSpPr>
            <p:cNvPr id="459" name="Google Shape;459;p59"/>
            <p:cNvSpPr/>
            <p:nvPr/>
          </p:nvSpPr>
          <p:spPr>
            <a:xfrm>
              <a:off x="454950" y="1952075"/>
              <a:ext cx="2176200" cy="1879500"/>
            </a:xfrm>
            <a:prstGeom prst="roundRect">
              <a:avLst>
                <a:gd fmla="val 747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9"/>
            <p:cNvSpPr txBox="1"/>
            <p:nvPr/>
          </p:nvSpPr>
          <p:spPr>
            <a:xfrm>
              <a:off x="600900" y="2016900"/>
              <a:ext cx="188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E5EE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OZ Contracts</a:t>
              </a:r>
              <a:endParaRPr>
                <a:solidFill>
                  <a:srgbClr val="4E5EE4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1" name="Google Shape;461;p59"/>
            <p:cNvSpPr txBox="1"/>
            <p:nvPr/>
          </p:nvSpPr>
          <p:spPr>
            <a:xfrm>
              <a:off x="600900" y="2386200"/>
              <a:ext cx="1954200" cy="16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ill add </a:t>
              </a: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on-chain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Governance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in collaboration with Compound (building from Compound's Governor Alpha and Bravo) … in future we will also add governance interface for Defender Admin</a:t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62" name="Google Shape;462;p59"/>
          <p:cNvGrpSpPr/>
          <p:nvPr/>
        </p:nvGrpSpPr>
        <p:grpSpPr>
          <a:xfrm>
            <a:off x="3905550" y="977050"/>
            <a:ext cx="4176600" cy="3936000"/>
            <a:chOff x="3074500" y="991025"/>
            <a:chExt cx="4176600" cy="3936000"/>
          </a:xfrm>
        </p:grpSpPr>
        <p:sp>
          <p:nvSpPr>
            <p:cNvPr id="463" name="Google Shape;463;p59"/>
            <p:cNvSpPr/>
            <p:nvPr/>
          </p:nvSpPr>
          <p:spPr>
            <a:xfrm>
              <a:off x="3074500" y="991025"/>
              <a:ext cx="4176600" cy="3936000"/>
            </a:xfrm>
            <a:prstGeom prst="roundRect">
              <a:avLst>
                <a:gd fmla="val 747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9"/>
            <p:cNvSpPr txBox="1"/>
            <p:nvPr/>
          </p:nvSpPr>
          <p:spPr>
            <a:xfrm>
              <a:off x="4220650" y="1090975"/>
              <a:ext cx="188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E5EE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OZ </a:t>
              </a:r>
              <a:r>
                <a:rPr b="1" lang="en" sz="1200">
                  <a:solidFill>
                    <a:srgbClr val="4E5EE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Defender</a:t>
              </a:r>
              <a:endParaRPr>
                <a:solidFill>
                  <a:srgbClr val="4E5EE4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5" name="Google Shape;465;p59"/>
            <p:cNvSpPr txBox="1"/>
            <p:nvPr/>
          </p:nvSpPr>
          <p:spPr>
            <a:xfrm>
              <a:off x="3256125" y="1460275"/>
              <a:ext cx="3728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Will provide </a:t>
              </a: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integrated support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for Chainlink's new Upkeep service (Chainlink's version of the Keep3r network) launching in April</a:t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6" name="Google Shape;466;p59"/>
            <p:cNvSpPr txBox="1"/>
            <p:nvPr/>
          </p:nvSpPr>
          <p:spPr>
            <a:xfrm>
              <a:off x="3260025" y="1961625"/>
              <a:ext cx="3605100" cy="15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E5EE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Admin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Helvetica Neue"/>
                <a:buChar char="●"/>
              </a:pP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Will add</a:t>
              </a: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Timelock support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(works with Contracts Timelock Controller) and will add support for easy batching of admin transactions</a:t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Helvetica Neue"/>
                <a:buChar char="●"/>
              </a:pP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Will be </a:t>
              </a: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integrated with Snapshot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which many projects are using for off-chain governance</a:t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7" name="Google Shape;467;p59"/>
            <p:cNvSpPr txBox="1"/>
            <p:nvPr/>
          </p:nvSpPr>
          <p:spPr>
            <a:xfrm>
              <a:off x="3307150" y="3252925"/>
              <a:ext cx="3881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E5EE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Sentinels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Helvetica Neue"/>
                <a:buChar char="●"/>
              </a:pP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ill </a:t>
              </a: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allow Autotasks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to be used for Sentinel condition checks</a:t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8" name="Google Shape;468;p59"/>
            <p:cNvSpPr txBox="1"/>
            <p:nvPr/>
          </p:nvSpPr>
          <p:spPr>
            <a:xfrm>
              <a:off x="3298300" y="3744450"/>
              <a:ext cx="3728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E5EE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Autotasks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Helvetica Neue"/>
                <a:buChar char="●"/>
              </a:pP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ill </a:t>
              </a: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provide support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so that code can query theGraph</a:t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9" name="Google Shape;469;p59"/>
            <p:cNvSpPr txBox="1"/>
            <p:nvPr/>
          </p:nvSpPr>
          <p:spPr>
            <a:xfrm>
              <a:off x="3298300" y="4188125"/>
              <a:ext cx="3881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4E5EE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Advisor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900"/>
                <a:buFont typeface="Helvetica Neue"/>
                <a:buChar char="●"/>
              </a:pP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W</a:t>
              </a:r>
              <a:r>
                <a:rPr lang="en" sz="900">
                  <a:latin typeface="Helvetica Neue"/>
                  <a:ea typeface="Helvetica Neue"/>
                  <a:cs typeface="Helvetica Neue"/>
                  <a:sym typeface="Helvetica Neue"/>
                </a:rPr>
                <a:t>ill be </a:t>
              </a:r>
              <a:r>
                <a:rPr b="1" lang="en" sz="900">
                  <a:latin typeface="Helvetica Neue"/>
                  <a:ea typeface="Helvetica Neue"/>
                  <a:cs typeface="Helvetica Neue"/>
                  <a:sym typeface="Helvetica Neue"/>
                </a:rPr>
                <a:t>moving to an open community-contribution model</a:t>
              </a:r>
              <a:endParaRPr b="1" sz="9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70" name="Google Shape;470;p59"/>
          <p:cNvSpPr txBox="1"/>
          <p:nvPr/>
        </p:nvSpPr>
        <p:spPr>
          <a:xfrm>
            <a:off x="3476075" y="2428700"/>
            <a:ext cx="61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510908" y="1425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/>
              <a:t>Agenda</a:t>
            </a:r>
            <a:endParaRPr b="0" i="0" sz="21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6" name="Google Shape;476;p60"/>
          <p:cNvSpPr txBox="1"/>
          <p:nvPr>
            <p:ph idx="1" type="body"/>
          </p:nvPr>
        </p:nvSpPr>
        <p:spPr>
          <a:xfrm>
            <a:off x="513466" y="1030480"/>
            <a:ext cx="8520600" cy="35202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10 min</a:t>
            </a:r>
            <a:r>
              <a:rPr lang="en" sz="1700"/>
              <a:t> | People &amp; Accomplishments </a:t>
            </a:r>
            <a:endParaRPr sz="1700"/>
          </a:p>
          <a:p>
            <a:pPr indent="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20 min</a:t>
            </a:r>
            <a:r>
              <a:rPr b="1" lang="en" sz="1700"/>
              <a:t> </a:t>
            </a:r>
            <a:r>
              <a:rPr lang="en" sz="1700"/>
              <a:t>| Operational Update 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10 min</a:t>
            </a:r>
            <a:r>
              <a:rPr b="1" lang="en" sz="1700"/>
              <a:t> </a:t>
            </a:r>
            <a:r>
              <a:rPr lang="en" sz="1700"/>
              <a:t>| Mission &amp; Strategy Update </a:t>
            </a:r>
            <a:r>
              <a:rPr lang="en" sz="1700"/>
              <a:t>👈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10 min</a:t>
            </a:r>
            <a:r>
              <a:rPr lang="en" sz="1700"/>
              <a:t> | Q &amp; A session</a:t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 txBox="1"/>
          <p:nvPr>
            <p:ph type="title"/>
          </p:nvPr>
        </p:nvSpPr>
        <p:spPr>
          <a:xfrm>
            <a:off x="311721" y="1987916"/>
            <a:ext cx="8520600" cy="8370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Protect the open economy</a:t>
            </a:r>
            <a:endParaRPr sz="4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2"/>
          <p:cNvSpPr txBox="1"/>
          <p:nvPr/>
        </p:nvSpPr>
        <p:spPr>
          <a:xfrm>
            <a:off x="996581" y="1364530"/>
            <a:ext cx="7150800" cy="28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noAutofit/>
          </a:bodyPr>
          <a:lstStyle/>
          <a:p>
            <a:pPr indent="-29210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will be a </a:t>
            </a:r>
            <a:r>
              <a:rPr b="1" lang="en" sz="1600">
                <a:solidFill>
                  <a:srgbClr val="7995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trillion dollar open economy</a:t>
            </a:r>
            <a:r>
              <a:rPr lang="en" sz="1600">
                <a:solidFill>
                  <a:srgbClr val="7995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built on blockchains and</a:t>
            </a:r>
            <a:r>
              <a:rPr lang="en" sz="1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995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powered by smart contracts</a:t>
            </a:r>
            <a:endParaRPr b="1" sz="1600">
              <a:solidFill>
                <a:srgbClr val="7995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new, open economy will be </a:t>
            </a:r>
            <a:r>
              <a:rPr b="1" lang="en" sz="1600">
                <a:solidFill>
                  <a:srgbClr val="7995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built by teams of creative people developing new applications used by billions of people</a:t>
            </a:r>
            <a:endParaRPr b="1" sz="1600">
              <a:solidFill>
                <a:srgbClr val="7995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These teams </a:t>
            </a:r>
            <a:r>
              <a:rPr b="1" lang="en" sz="1600">
                <a:solidFill>
                  <a:srgbClr val="7995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need a set of tools, products and services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make sure that what they are building is </a:t>
            </a:r>
            <a:r>
              <a:rPr b="1" lang="en" sz="1600">
                <a:solidFill>
                  <a:srgbClr val="7995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 and reliable</a:t>
            </a:r>
            <a:endParaRPr b="1" sz="1600">
              <a:solidFill>
                <a:srgbClr val="7995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OpenZeppelin will be a</a:t>
            </a:r>
            <a:r>
              <a:rPr lang="en" sz="1600">
                <a:solidFill>
                  <a:srgbClr val="7995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995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leading provider of these solutions</a:t>
            </a:r>
            <a:r>
              <a:rPr lang="en" sz="1600">
                <a:solidFill>
                  <a:srgbClr val="7995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allowing teams to </a:t>
            </a:r>
            <a:r>
              <a:rPr b="1" lang="en" sz="1600">
                <a:solidFill>
                  <a:srgbClr val="7995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faster with lower risk</a:t>
            </a:r>
            <a:endParaRPr sz="16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996581" y="567699"/>
            <a:ext cx="7150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OpenZeppelin’s thesis</a:t>
            </a:r>
            <a:endParaRPr b="1"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53" y="998845"/>
            <a:ext cx="4096553" cy="355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900" y="1589438"/>
            <a:ext cx="3980001" cy="16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3"/>
          <p:cNvSpPr/>
          <p:nvPr/>
        </p:nvSpPr>
        <p:spPr>
          <a:xfrm>
            <a:off x="-19025" y="-57050"/>
            <a:ext cx="9162900" cy="9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3"/>
          <p:cNvSpPr txBox="1"/>
          <p:nvPr>
            <p:ph type="title"/>
          </p:nvPr>
        </p:nvSpPr>
        <p:spPr>
          <a:xfrm>
            <a:off x="321775" y="150150"/>
            <a:ext cx="81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 sz="1500"/>
              <a:t>                                                                                    </a:t>
            </a:r>
            <a:r>
              <a:rPr lang="en" sz="1700"/>
              <a:t>A cohesive offering</a:t>
            </a:r>
            <a:endParaRPr b="0" sz="17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 txBox="1"/>
          <p:nvPr/>
        </p:nvSpPr>
        <p:spPr>
          <a:xfrm>
            <a:off x="311700" y="150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00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E5EE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Hires! </a:t>
            </a:r>
            <a:r>
              <a:rPr b="1" lang="en" sz="1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(1/2)</a:t>
            </a:r>
            <a:endParaRPr sz="21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2" name="Google Shape;1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017">
            <a:off x="3167141" y="1087404"/>
            <a:ext cx="2460992" cy="3530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824" y="238662"/>
            <a:ext cx="4672352" cy="466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/>
        </p:nvSpPr>
        <p:spPr>
          <a:xfrm>
            <a:off x="311700" y="150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005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E5EE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Hires! </a:t>
            </a:r>
            <a:r>
              <a:rPr b="1" lang="en" sz="18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(2/2)</a:t>
            </a:r>
            <a:endParaRPr sz="21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8" name="Google Shape;1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8633">
            <a:off x="2933641" y="1162560"/>
            <a:ext cx="2652888" cy="35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type="title"/>
          </p:nvPr>
        </p:nvSpPr>
        <p:spPr>
          <a:xfrm>
            <a:off x="311700" y="150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5945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lang="en"/>
              <a:t>Anniversaries </a:t>
            </a:r>
            <a:endParaRPr b="0" i="0" sz="2100" u="none" cap="none" strike="noStrike">
              <a:solidFill>
                <a:srgbClr val="00B7E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4" name="Google Shape;174;p39"/>
          <p:cNvSpPr/>
          <p:nvPr/>
        </p:nvSpPr>
        <p:spPr>
          <a:xfrm>
            <a:off x="244461" y="3703695"/>
            <a:ext cx="14268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Year</a:t>
            </a:r>
            <a:endParaRPr b="1"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39"/>
          <p:cNvSpPr/>
          <p:nvPr/>
        </p:nvSpPr>
        <p:spPr>
          <a:xfrm>
            <a:off x="244443" y="1384377"/>
            <a:ext cx="1426800" cy="5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500" lIns="75500" spcFirstLastPara="1" rIns="75500" wrap="square" tIns="75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Years</a:t>
            </a:r>
            <a:endParaRPr b="1" i="1"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39"/>
          <p:cNvSpPr txBox="1"/>
          <p:nvPr/>
        </p:nvSpPr>
        <p:spPr>
          <a:xfrm rot="-620903">
            <a:off x="1726435" y="182503"/>
            <a:ext cx="494341" cy="50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7E5"/>
              </a:buClr>
              <a:buFont typeface="Verdana"/>
              <a:buNone/>
            </a:pPr>
            <a:r>
              <a:rPr b="1" lang="en" sz="21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🎂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/>
          <p:nvPr/>
        </p:nvSpPr>
        <p:spPr>
          <a:xfrm>
            <a:off x="9875" y="9875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0"/>
          <p:cNvSpPr txBox="1"/>
          <p:nvPr>
            <p:ph idx="1" type="body"/>
          </p:nvPr>
        </p:nvSpPr>
        <p:spPr>
          <a:xfrm>
            <a:off x="1781734" y="5515716"/>
            <a:ext cx="6796500" cy="8499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Captions for your beautiful images</a:t>
            </a:r>
            <a:endParaRPr/>
          </a:p>
        </p:txBody>
      </p:sp>
      <p:pic>
        <p:nvPicPr>
          <p:cNvPr id="183" name="Google Shape;183;p40"/>
          <p:cNvPicPr preferRelativeResize="0"/>
          <p:nvPr/>
        </p:nvPicPr>
        <p:blipFill rotWithShape="1">
          <a:blip r:embed="rId3">
            <a:alphaModFix/>
          </a:blip>
          <a:srcRect b="19473" l="0" r="0" t="46932"/>
          <a:stretch/>
        </p:blipFill>
        <p:spPr>
          <a:xfrm>
            <a:off x="2508317" y="2599423"/>
            <a:ext cx="4127367" cy="111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278" y="1785828"/>
            <a:ext cx="5803444" cy="100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8308" y="4689297"/>
            <a:ext cx="1354712" cy="335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/>
          <p:nvPr/>
        </p:nvSpPr>
        <p:spPr>
          <a:xfrm>
            <a:off x="9875" y="9875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0396">
            <a:off x="2878774" y="760174"/>
            <a:ext cx="3013700" cy="35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8308" y="4689297"/>
            <a:ext cx="1354712" cy="335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388906" y="102345"/>
            <a:ext cx="8366100" cy="695700"/>
          </a:xfrm>
          <a:prstGeom prst="rect">
            <a:avLst/>
          </a:prstGeom>
        </p:spPr>
        <p:txBody>
          <a:bodyPr anchorCtr="0" anchor="ctr" bIns="92375" lIns="92375" spcFirstLastPara="1" rIns="92375" wrap="square" tIns="9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Ability to Ship (x14)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8" name="Google Shape;1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8308" y="4689297"/>
            <a:ext cx="1354712" cy="33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2"/>
          <p:cNvPicPr preferRelativeResize="0"/>
          <p:nvPr/>
        </p:nvPicPr>
        <p:blipFill rotWithShape="1">
          <a:blip r:embed="rId4">
            <a:alphaModFix/>
          </a:blip>
          <a:srcRect b="0" l="0" r="28474" t="0"/>
          <a:stretch/>
        </p:blipFill>
        <p:spPr>
          <a:xfrm>
            <a:off x="448814" y="133481"/>
            <a:ext cx="2373838" cy="63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50" y="1137675"/>
            <a:ext cx="4732576" cy="367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21269">
            <a:off x="6667805" y="1218379"/>
            <a:ext cx="1470815" cy="147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2"/>
          <p:cNvPicPr preferRelativeResize="0"/>
          <p:nvPr/>
        </p:nvPicPr>
        <p:blipFill rotWithShape="1">
          <a:blip r:embed="rId7">
            <a:alphaModFix/>
          </a:blip>
          <a:srcRect b="0" l="23582" r="10800" t="0"/>
          <a:stretch/>
        </p:blipFill>
        <p:spPr>
          <a:xfrm rot="-720773">
            <a:off x="6877862" y="2701526"/>
            <a:ext cx="1406101" cy="151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2"/>
          <p:cNvSpPr txBox="1"/>
          <p:nvPr/>
        </p:nvSpPr>
        <p:spPr>
          <a:xfrm>
            <a:off x="2822662" y="204680"/>
            <a:ext cx="1406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(x13)</a:t>
            </a:r>
            <a:endParaRPr b="1"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8308" y="4689297"/>
            <a:ext cx="1354712" cy="33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3"/>
          <p:cNvPicPr preferRelativeResize="0"/>
          <p:nvPr/>
        </p:nvPicPr>
        <p:blipFill rotWithShape="1">
          <a:blip r:embed="rId4">
            <a:alphaModFix/>
          </a:blip>
          <a:srcRect b="0" l="0" r="23389" t="0"/>
          <a:stretch/>
        </p:blipFill>
        <p:spPr>
          <a:xfrm>
            <a:off x="410809" y="163860"/>
            <a:ext cx="2777153" cy="57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3"/>
          <p:cNvPicPr preferRelativeResize="0"/>
          <p:nvPr/>
        </p:nvPicPr>
        <p:blipFill rotWithShape="1">
          <a:blip r:embed="rId5">
            <a:alphaModFix/>
          </a:blip>
          <a:srcRect b="0" l="0" r="1273" t="0"/>
          <a:stretch/>
        </p:blipFill>
        <p:spPr>
          <a:xfrm>
            <a:off x="462175" y="1564350"/>
            <a:ext cx="5619200" cy="20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7018">
            <a:off x="6849701" y="1814816"/>
            <a:ext cx="1606094" cy="13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3"/>
          <p:cNvSpPr txBox="1"/>
          <p:nvPr/>
        </p:nvSpPr>
        <p:spPr>
          <a:xfrm>
            <a:off x="3187939" y="204680"/>
            <a:ext cx="14061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(x3)</a:t>
            </a:r>
            <a:endParaRPr b="1"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82846"/>
      </a:dk1>
      <a:lt1>
        <a:srgbClr val="FFFFFF"/>
      </a:lt1>
      <a:dk2>
        <a:srgbClr val="53536B"/>
      </a:dk2>
      <a:lt2>
        <a:srgbClr val="F8F8FA"/>
      </a:lt2>
      <a:accent1>
        <a:srgbClr val="4E5EE4"/>
      </a:accent1>
      <a:accent2>
        <a:srgbClr val="00F1D9"/>
      </a:accent2>
      <a:accent3>
        <a:srgbClr val="A134D1"/>
      </a:accent3>
      <a:accent4>
        <a:srgbClr val="F86F14"/>
      </a:accent4>
      <a:accent5>
        <a:srgbClr val="00D4F6"/>
      </a:accent5>
      <a:accent6>
        <a:srgbClr val="3677FF"/>
      </a:accent6>
      <a:hlink>
        <a:srgbClr val="4E5EE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